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09-Sep-20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219200"/>
            <a:ext cx="7772400" cy="1981200"/>
          </a:xfrm>
        </p:spPr>
        <p:txBody>
          <a:bodyPr>
            <a:normAutofit fontScale="90000"/>
          </a:bodyPr>
          <a:lstStyle/>
          <a:p>
            <a:r>
              <a:rPr lang="mr-IN" b="1" dirty="0" smtClean="0"/>
              <a:t>प्रकरण २.</a:t>
            </a:r>
            <a:br>
              <a:rPr lang="mr-IN" b="1" dirty="0" smtClean="0"/>
            </a:br>
            <a:r>
              <a:rPr lang="mr-IN" b="1" dirty="0" smtClean="0"/>
              <a:t>शिक्षणाचा ऐतिहासिक आढावा</a:t>
            </a:r>
            <a:br>
              <a:rPr lang="mr-IN" b="1" dirty="0" smtClean="0"/>
            </a:br>
            <a:r>
              <a:rPr lang="mr-IN" dirty="0" smtClean="0"/>
              <a:t>_______________________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2133600"/>
          </a:xfrm>
        </p:spPr>
        <p:txBody>
          <a:bodyPr>
            <a:normAutofit fontScale="92500"/>
          </a:bodyPr>
          <a:lstStyle/>
          <a:p>
            <a:r>
              <a:rPr lang="en-IN" dirty="0" err="1" smtClean="0">
                <a:solidFill>
                  <a:schemeClr val="tx1"/>
                </a:solidFill>
              </a:rPr>
              <a:t>डॉ</a:t>
            </a:r>
            <a:r>
              <a:rPr lang="en-IN" dirty="0" smtClean="0">
                <a:solidFill>
                  <a:schemeClr val="tx1"/>
                </a:solidFill>
              </a:rPr>
              <a:t>. </a:t>
            </a:r>
            <a:r>
              <a:rPr lang="mr-IN" dirty="0" smtClean="0">
                <a:solidFill>
                  <a:schemeClr val="tx1"/>
                </a:solidFill>
              </a:rPr>
              <a:t>श्रीकांत मगर </a:t>
            </a:r>
            <a:endParaRPr lang="en-IN" dirty="0" smtClean="0">
              <a:solidFill>
                <a:schemeClr val="tx1"/>
              </a:solidFill>
            </a:endParaRPr>
          </a:p>
          <a:p>
            <a:r>
              <a:rPr lang="en-IN" dirty="0" err="1" smtClean="0">
                <a:solidFill>
                  <a:schemeClr val="tx1"/>
                </a:solidFill>
              </a:rPr>
              <a:t>सहाय्यक</a:t>
            </a:r>
            <a:r>
              <a:rPr lang="en-IN" dirty="0" smtClean="0">
                <a:solidFill>
                  <a:schemeClr val="tx1"/>
                </a:solidFill>
              </a:rPr>
              <a:t> </a:t>
            </a:r>
            <a:r>
              <a:rPr lang="en-IN" dirty="0" err="1" smtClean="0">
                <a:solidFill>
                  <a:schemeClr val="tx1"/>
                </a:solidFill>
              </a:rPr>
              <a:t>प्राध्यापक</a:t>
            </a:r>
            <a:r>
              <a:rPr lang="en-IN" dirty="0" smtClean="0">
                <a:solidFill>
                  <a:schemeClr val="tx1"/>
                </a:solidFill>
              </a:rPr>
              <a:t>, </a:t>
            </a:r>
            <a:r>
              <a:rPr lang="en-IN" dirty="0" err="1" smtClean="0">
                <a:solidFill>
                  <a:schemeClr val="tx1"/>
                </a:solidFill>
              </a:rPr>
              <a:t>लोकप्रशासन</a:t>
            </a:r>
            <a:r>
              <a:rPr lang="en-IN" dirty="0" smtClean="0">
                <a:solidFill>
                  <a:schemeClr val="tx1"/>
                </a:solidFill>
              </a:rPr>
              <a:t> </a:t>
            </a:r>
            <a:r>
              <a:rPr lang="en-IN" dirty="0" err="1" smtClean="0">
                <a:solidFill>
                  <a:schemeClr val="tx1"/>
                </a:solidFill>
              </a:rPr>
              <a:t>विभाग</a:t>
            </a:r>
            <a:r>
              <a:rPr lang="en-IN" dirty="0" smtClean="0">
                <a:solidFill>
                  <a:schemeClr val="tx1"/>
                </a:solidFill>
              </a:rPr>
              <a:t>,</a:t>
            </a:r>
          </a:p>
          <a:p>
            <a:r>
              <a:rPr lang="mr-IN" dirty="0" smtClean="0">
                <a:solidFill>
                  <a:schemeClr val="tx1"/>
                </a:solidFill>
              </a:rPr>
              <a:t>श्रीमती एस.के.गांधी</a:t>
            </a:r>
            <a:r>
              <a:rPr lang="en-IN" dirty="0" smtClean="0">
                <a:solidFill>
                  <a:schemeClr val="tx1"/>
                </a:solidFill>
              </a:rPr>
              <a:t> </a:t>
            </a:r>
            <a:r>
              <a:rPr lang="en-IN" dirty="0" err="1" smtClean="0">
                <a:solidFill>
                  <a:schemeClr val="tx1"/>
                </a:solidFill>
              </a:rPr>
              <a:t>महाविद्यालय</a:t>
            </a:r>
            <a:r>
              <a:rPr lang="en-IN" dirty="0" smtClean="0">
                <a:solidFill>
                  <a:schemeClr val="tx1"/>
                </a:solidFill>
              </a:rPr>
              <a:t>, </a:t>
            </a:r>
            <a:r>
              <a:rPr lang="mr-IN" smtClean="0">
                <a:solidFill>
                  <a:schemeClr val="tx1"/>
                </a:solidFill>
              </a:rPr>
              <a:t>कडा.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i-IN" sz="3600" b="1" dirty="0" smtClean="0"/>
              <a:t>भारतातील प्रमुख शैक्षणिक आयोग</a:t>
            </a:r>
            <a:r>
              <a:rPr lang="en-US" sz="3600" b="1" dirty="0" smtClean="0"/>
              <a:t> / </a:t>
            </a:r>
            <a:r>
              <a:rPr lang="hi-IN" sz="3600" b="1" dirty="0" smtClean="0"/>
              <a:t>समित्या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676400"/>
          <a:ext cx="8077200" cy="4235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/>
                <a:gridCol w="2209800"/>
                <a:gridCol w="1143000"/>
                <a:gridCol w="3886200"/>
              </a:tblGrid>
              <a:tr h="370840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  <a:buFont typeface="+mj-cs"/>
                        <a:buAutoNum type="hindiAlphaPeriod"/>
                      </a:pPr>
                      <a:r>
                        <a:rPr lang="en-US" sz="2000" b="1" dirty="0" err="1">
                          <a:latin typeface="Mangal"/>
                          <a:ea typeface="Times New Roman"/>
                          <a:cs typeface="Mangal"/>
                        </a:rPr>
                        <a:t>क्र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b="1" dirty="0">
                          <a:latin typeface="Calibri"/>
                          <a:ea typeface="Times New Roman"/>
                          <a:cs typeface="Mangal"/>
                        </a:rPr>
                        <a:t>आयोग</a:t>
                      </a:r>
                      <a:r>
                        <a:rPr lang="en-US" sz="2000" b="1" dirty="0">
                          <a:latin typeface="Calibri"/>
                          <a:ea typeface="Times New Roman"/>
                          <a:cs typeface="Mangal"/>
                        </a:rPr>
                        <a:t>/</a:t>
                      </a:r>
                      <a:r>
                        <a:rPr lang="hi-IN" sz="2000" b="1" dirty="0" smtClean="0">
                          <a:latin typeface="Calibri"/>
                          <a:ea typeface="Times New Roman"/>
                          <a:cs typeface="Mangal"/>
                        </a:rPr>
                        <a:t>समित्या</a:t>
                      </a:r>
                      <a:endParaRPr lang="mr-IN" sz="2000" b="1" dirty="0" smtClean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b="1" dirty="0">
                          <a:latin typeface="Calibri"/>
                          <a:ea typeface="Times New Roman"/>
                          <a:cs typeface="Mangal"/>
                        </a:rPr>
                        <a:t>स्थापना वर्ष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b="1" dirty="0">
                          <a:latin typeface="Calibri"/>
                          <a:ea typeface="Times New Roman"/>
                          <a:cs typeface="Mangal"/>
                        </a:rPr>
                        <a:t>शैक्षणिक आयोग व समित्यांचे कार्य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91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१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लोकशिक्षण समिती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१८२३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भारतीय शिक्षण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391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२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मेकॉले समिती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१८३५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भारतीय शिक्षणात इंग्रजी भाषेचा समावेश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 (</a:t>
                      </a: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शिक्षणाचा पाझर सिद्धांत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)</a:t>
                      </a:r>
                    </a:p>
                  </a:txBody>
                  <a:tcPr marL="68580" marR="68580" marT="0" marB="0"/>
                </a:tc>
              </a:tr>
              <a:tr h="391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३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वूडचा खलिता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१८५४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समग्र भारतीय शिक्षण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 (</a:t>
                      </a: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भारतीय शिक्षणाची सनद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)</a:t>
                      </a:r>
                    </a:p>
                  </a:txBody>
                  <a:tcPr marL="68580" marR="68580" marT="0" marB="0"/>
                </a:tc>
              </a:tr>
              <a:tr h="391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४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हंटर कमिशन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१८८२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भारतातील शैक्षणिक विकासाचा आढावा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 (</a:t>
                      </a: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भारतातील पहिला शिक्षण आयोग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)</a:t>
                      </a:r>
                    </a:p>
                  </a:txBody>
                  <a:tcPr marL="68580" marR="68580" marT="0" marB="0"/>
                </a:tc>
              </a:tr>
              <a:tr h="3911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५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सिमला शिक्षण परिषद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१९०१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प्राथमिक शिक्षण ते विद्यापीठ स्तरावरील शिक्षणावर चर्चा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381000"/>
          <a:ext cx="8229600" cy="58496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2286000"/>
                <a:gridCol w="1219200"/>
                <a:gridCol w="3962400"/>
              </a:tblGrid>
              <a:tr h="6146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६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भारतीय विद्यापीठ आयोग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१९०२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विद्यापीठ शिक्षण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 (</a:t>
                      </a: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ज्ञानाच्या कक्षा वाढविणे विद्यार्थ्यांना प्रोत्साहन देणे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.)</a:t>
                      </a:r>
                    </a:p>
                  </a:txBody>
                  <a:tcPr marL="68580" marR="68580" marT="0" marB="0"/>
                </a:tc>
              </a:tr>
              <a:tr h="6146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७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कर्झनचे शैक्षणिक धोरण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१९०४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भारतीय प्रशासकीय पद्धतीत आणि भारतीय विद्यापीठ सुधारण कायदा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6146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८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गोखलेंचा ठराव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१९१०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प्राथमिक शिक्षण हे सर्व देशातून मोफत आणि सक्तीचे असावे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</a:p>
                  </a:txBody>
                  <a:tcPr marL="68580" marR="68580" marT="0" marB="0"/>
                </a:tc>
              </a:tr>
              <a:tr h="6146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2000">
                          <a:latin typeface="Mangal"/>
                          <a:ea typeface="Times New Roman"/>
                          <a:cs typeface="Mangal"/>
                        </a:rPr>
                        <a:t>९. 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कलकत्ता विद्यापीठ आयोग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 (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सॅडलर आयोग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१९१७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विद्यापीठातील परिस्थिती आणि भवितव्य या विषयी चौकशी करणे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</a:tr>
              <a:tr h="6146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१०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हरटॉग समिती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१९२९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भारतातील शैक्षणिक परिस्थितीचा आढावा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6146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११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अॅबोट वूड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१९३६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व्यावसायिक व सर्वसामान्य शिक्षण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, </a:t>
                      </a: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शारीरिक शिक्षण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6146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१२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स्वामी कुवल्यानंद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१९३६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शारीरिक शिक्षण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6146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१३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डॉ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झाकीर हुसेन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१९३७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वर्धा शिक्षण योजना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 (</a:t>
                      </a: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मूलोद्योगी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शिक्षण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)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04800"/>
          <a:ext cx="8229600" cy="617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2362200"/>
                <a:gridCol w="1371600"/>
                <a:gridCol w="3581400"/>
              </a:tblGrid>
              <a:tr h="771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१४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बी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जे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खरे समिती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१९४०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समग्र भारतीय शिक्षण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71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१५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सार्जंट अहवाल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१९४४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भारतातील युद्धोत्तर शैक्षणिक प्रगती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71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१६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डॉ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सर्वपल्ली राधाकृष्ण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१९४८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४९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भारतातील विद्यापीठ शिक्षण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71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१७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जी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बी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जगर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१९४८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संगीत शिक्षण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71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१८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ताराचंद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१९४८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माध्यमिक शिक्षण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 (</a:t>
                      </a: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केंद्रीय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शिक्षण सल्लागार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)</a:t>
                      </a:r>
                    </a:p>
                  </a:txBody>
                  <a:tcPr marL="68580" marR="68580" marT="0" marB="0"/>
                </a:tc>
              </a:tr>
              <a:tr h="771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बी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जी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खेर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१९४८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भारतातील शैक्षणिक विकासास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अर्थसाहाय्य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71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२०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डॉ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यार लक्ष्मणशास्त्री मुदलियार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१९५२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माध्यमिक शिक्षण आयोग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71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२१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के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एल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श्रीमाली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१९५४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ग्रामीण भागातील उच्च शिक्षण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समिती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533400"/>
          <a:ext cx="822960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2209800"/>
                <a:gridCol w="1600200"/>
                <a:gridCol w="3429000"/>
              </a:tblGrid>
              <a:tr h="704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२२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जी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रामचंद्रन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१९५६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मूलभूत शिक्षण प्रशिक्षण समिती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04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२३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पी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डी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शुक्ला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१९५७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प्राथमिक शिक्षण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04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२४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ए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एल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मुदलियार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१९५७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उच्च शिक्षण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 (</a:t>
                      </a: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बनारस विद्यापीठ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चौकशी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)</a:t>
                      </a:r>
                    </a:p>
                  </a:txBody>
                  <a:tcPr marL="68580" marR="68580" marT="0" marB="0"/>
                </a:tc>
              </a:tr>
              <a:tr h="704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२५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सुनितीकुमार चटर्जी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१९५६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५७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संस्कृत शिक्षण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 (</a:t>
                      </a: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संस्कृत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आयोग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)</a:t>
                      </a:r>
                    </a:p>
                  </a:txBody>
                  <a:tcPr marL="68580" marR="68580" marT="0" marB="0"/>
                </a:tc>
              </a:tr>
              <a:tr h="704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२६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जे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पी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नाईक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१९५८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एकसूत्रीकरण समिती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04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२७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दुर्गाबाई देशमुख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१९५८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५९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राष्ट्रीय स्त्री शिक्षण समिती 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04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२८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ए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श्रीप्रकाश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१९५९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धार्मिक व नैतिक शिक्षण समिती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04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२९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हृदयनाथ कुंझरू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१९५९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शारीरिक शिक्षण व मनोरंजन युवक कल्याण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5794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533400"/>
          <a:ext cx="8229600" cy="5899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2209800"/>
                <a:gridCol w="1676400"/>
                <a:gridCol w="3429000"/>
              </a:tblGrid>
              <a:tr h="6941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३१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हंसा मेहता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१९६१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मुले व मुलींसाठी भिन्न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अभ्यासक्रम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6941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३२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डॉ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संपूर्णानंद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१९६१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भावनिक एकात्मता समिती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6941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३३</a:t>
                      </a:r>
                      <a:r>
                        <a:rPr lang="en-US" sz="2000">
                          <a:latin typeface="Mangal"/>
                          <a:ea typeface="Times New Roman"/>
                          <a:cs typeface="Mangal"/>
                        </a:rPr>
                        <a:t>.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जी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एस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महाजनी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१९६२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महाविद्यालयीन शिक्षण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6941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३४</a:t>
                      </a:r>
                      <a:r>
                        <a:rPr lang="en-US" sz="2000">
                          <a:latin typeface="Mangal"/>
                          <a:ea typeface="Times New Roman"/>
                          <a:cs typeface="Mangal"/>
                        </a:rPr>
                        <a:t>.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एम भक्तवत्सलम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१९६३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ग्रामीण भागातील स्त्री शिक्षण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10083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३५</a:t>
                      </a:r>
                      <a:r>
                        <a:rPr lang="en-US" sz="2000">
                          <a:latin typeface="Mangal"/>
                          <a:ea typeface="Times New Roman"/>
                          <a:cs typeface="Mangal"/>
                        </a:rPr>
                        <a:t>.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कोठारी आयोग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१९६४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६६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शिक्षणाचा सर्वांगीण विकास 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(</a:t>
                      </a: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१०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 + </a:t>
                      </a: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२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 + </a:t>
                      </a: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३ शैक्षणिक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आकृती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)</a:t>
                      </a:r>
                    </a:p>
                  </a:txBody>
                  <a:tcPr marL="68580" marR="68580" marT="0" marB="0"/>
                </a:tc>
              </a:tr>
              <a:tr h="6941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३६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के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जी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सय्यद्दीन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१९६६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शालेय पाठ्यपुस्तक समिती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6941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३७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चित्रा नाईक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१९६५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-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६६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शिक्षण प्रशिक्षण समिती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(</a:t>
                      </a: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महाराष्ट्र शासन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)</a:t>
                      </a:r>
                    </a:p>
                  </a:txBody>
                  <a:tcPr marL="68580" marR="68580" marT="0" marB="0"/>
                </a:tc>
              </a:tr>
              <a:tr h="69415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३८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डॉ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त्रिगुणासेन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१९६८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१९६८ च्या शैक्षणिक धोरणाचा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अहवाल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533400"/>
          <a:ext cx="822960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2209800"/>
                <a:gridCol w="1447800"/>
                <a:gridCol w="3429000"/>
              </a:tblGrid>
              <a:tr h="704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३९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जी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रामचंद्रन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१९७०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समग्र भारतीय शिक्षण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 /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सर्व स्तरावरील परीक्षा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04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४०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पी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डी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शुक्ला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१९७२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शिक्षणाचा आकृतिबंध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04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४१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टी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डी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शुक्ला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१९७६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एन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सी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ई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आर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टी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</a:tr>
              <a:tr h="704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४२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ईश्वरभाई पटेल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१९७७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अभ्यासक्रम पाठ्यपुस्तक परीक्षण समिती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04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४३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पार्वतीबाई मलगोंडा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१९८४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शालेय शिक्षण सुधारणा </a:t>
                      </a:r>
                      <a:r>
                        <a:rPr lang="hi-IN" sz="2000" dirty="0" smtClean="0">
                          <a:latin typeface="Calibri"/>
                          <a:ea typeface="Times New Roman"/>
                          <a:cs typeface="Mangal"/>
                        </a:rPr>
                        <a:t>समिती</a:t>
                      </a:r>
                      <a:r>
                        <a:rPr lang="mr-IN" sz="2000" baseline="0" dirty="0" smtClean="0">
                          <a:latin typeface="Calibri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en-US" sz="2000" dirty="0" smtClean="0">
                          <a:latin typeface="Calibri"/>
                          <a:ea typeface="Times New Roman"/>
                          <a:cs typeface="Mangal"/>
                        </a:rPr>
                        <a:t>(</a:t>
                      </a: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महा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.)</a:t>
                      </a:r>
                    </a:p>
                  </a:txBody>
                  <a:tcPr marL="68580" marR="68580" marT="0" marB="0"/>
                </a:tc>
              </a:tr>
              <a:tr h="704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४४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नवीन राष्ट्रीय शै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धोरण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१९८६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समग्र भारतीय शिक्षण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04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४५</a:t>
                      </a:r>
                      <a:r>
                        <a:rPr lang="en-US" sz="2000">
                          <a:latin typeface="Mangal"/>
                          <a:ea typeface="Times New Roman"/>
                          <a:cs typeface="Mangal"/>
                        </a:rPr>
                        <a:t>.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आचार्य राममूर्ती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१९९०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राष्ट्रीय शैक्षणिक धोरण परीक्षण समिती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</a:tr>
              <a:tr h="70485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४६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आर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एच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दवे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१९९१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किमान अध्ययन पातळी ठरविण्यासाठी नेमलेली समिती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556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457200"/>
          <a:ext cx="82296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828800"/>
                <a:gridCol w="1600200"/>
                <a:gridCol w="3810000"/>
              </a:tblGrid>
              <a:tr h="7877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४७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जनार्दन रेडी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१९९२ 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१९८६ च्या राष्ट्रीय शैक्षणिक धोरण परिक्षण समिती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</a:tr>
              <a:tr h="10532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४८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प्रा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राम मेघे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१९९२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प्राथमिक शिक्षणाचे सार्वत्रिकीकरण समस्या व उपाय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योजना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62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४९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प्रो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यशपाल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१९९३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ओझ्याविना अध्ययन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626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५०</a:t>
                      </a:r>
                      <a:r>
                        <a:rPr lang="en-US" sz="200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राम जोशी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१९९६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राज्यस्तरीय बालशिक्षण समिती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</a:tr>
              <a:tr h="105326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५१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आर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पी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 </a:t>
                      </a: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रस्तोगी</a:t>
                      </a:r>
                      <a:endParaRPr lang="en-US" sz="20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>
                          <a:latin typeface="Calibri"/>
                          <a:ea typeface="Times New Roman"/>
                          <a:cs typeface="Mangal"/>
                        </a:rPr>
                        <a:t>१९९७</a:t>
                      </a:r>
                      <a:endParaRPr lang="en-US" sz="200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0"/>
                        </a:spcBef>
                        <a:spcAft>
                          <a:spcPts val="10"/>
                        </a:spcAft>
                      </a:pPr>
                      <a:r>
                        <a:rPr lang="hi-IN" sz="2000" dirty="0">
                          <a:latin typeface="Calibri"/>
                          <a:ea typeface="Times New Roman"/>
                          <a:cs typeface="Mangal"/>
                        </a:rPr>
                        <a:t>विद्यापीठ व महाविद्यालयीन शिक्षकांच्या वेतन श्रेणीची पुनर्रचना समिती</a:t>
                      </a:r>
                      <a:r>
                        <a:rPr lang="en-US" sz="2000" dirty="0">
                          <a:latin typeface="Calibri"/>
                          <a:ea typeface="Times New Roman"/>
                          <a:cs typeface="Mangal"/>
                        </a:rPr>
                        <a:t>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3600" b="1" dirty="0" smtClean="0"/>
              <a:t>वैदिक काळातील शिक्षण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 </a:t>
            </a:r>
            <a:r>
              <a:rPr lang="hi-IN" sz="3000" dirty="0" smtClean="0"/>
              <a:t>वैदिक काळातील शिक्षण पद्धती ही</a:t>
            </a:r>
            <a:r>
              <a:rPr lang="mr-IN" sz="3000" dirty="0" smtClean="0"/>
              <a:t> </a:t>
            </a:r>
            <a:r>
              <a:rPr lang="hi-IN" sz="3000" dirty="0" smtClean="0"/>
              <a:t>विद्यार्थ्यांना सर्वागिन ज्ञान देणारी शिक्षण</a:t>
            </a:r>
            <a:r>
              <a:rPr lang="mr-IN" sz="3000" dirty="0" smtClean="0"/>
              <a:t> </a:t>
            </a:r>
            <a:r>
              <a:rPr lang="hi-IN" sz="3000" dirty="0" smtClean="0"/>
              <a:t>पद्धती होती</a:t>
            </a:r>
            <a:r>
              <a:rPr lang="mr-IN" sz="3000" dirty="0" smtClean="0"/>
              <a:t>.</a:t>
            </a:r>
          </a:p>
          <a:p>
            <a:pPr algn="just"/>
            <a:r>
              <a:rPr lang="hi-IN" sz="3000" dirty="0" smtClean="0"/>
              <a:t>वैदिक काळामध्ये केवळ धार्मिक शिक्षणावर भर नव्हता</a:t>
            </a:r>
            <a:r>
              <a:rPr lang="en-US" sz="3000" dirty="0" smtClean="0"/>
              <a:t>. </a:t>
            </a:r>
            <a:r>
              <a:rPr lang="hi-IN" sz="3000" dirty="0" smtClean="0"/>
              <a:t>तर विद्यार्थ्यांना व्यावहारिक ज्ञान</a:t>
            </a:r>
            <a:r>
              <a:rPr lang="en-US" sz="3000" dirty="0" smtClean="0"/>
              <a:t>, </a:t>
            </a:r>
            <a:r>
              <a:rPr lang="hi-IN" sz="3000" dirty="0" smtClean="0"/>
              <a:t>तकशक्ती</a:t>
            </a:r>
            <a:r>
              <a:rPr lang="en-US" sz="3000" dirty="0" smtClean="0"/>
              <a:t>, </a:t>
            </a:r>
            <a:r>
              <a:rPr lang="hi-IN" sz="3000" dirty="0" smtClean="0"/>
              <a:t>व्याकरण</a:t>
            </a:r>
            <a:r>
              <a:rPr lang="en-US" sz="3000" dirty="0" smtClean="0"/>
              <a:t>, </a:t>
            </a:r>
            <a:r>
              <a:rPr lang="hi-IN" sz="3000" dirty="0" smtClean="0"/>
              <a:t>ज्योतिष</a:t>
            </a:r>
            <a:r>
              <a:rPr lang="en-US" sz="3000" dirty="0" smtClean="0"/>
              <a:t>, </a:t>
            </a:r>
            <a:r>
              <a:rPr lang="hi-IN" sz="3000" dirty="0" smtClean="0"/>
              <a:t>छंद आणि निरुक्त यावर भर देण्यात आला</a:t>
            </a:r>
            <a:r>
              <a:rPr lang="mr-IN" sz="3000" dirty="0" smtClean="0"/>
              <a:t>.</a:t>
            </a:r>
          </a:p>
          <a:p>
            <a:pPr algn="just"/>
            <a:r>
              <a:rPr lang="hi-IN" sz="3000" dirty="0" smtClean="0"/>
              <a:t>वैदिक काळात चिंतन आणि मनन हे आवश्यक मानलेले आहे आणि प्राचीन काळातील ज्ञान हे याकरिता अरण्यातील एकांतवासावर भर देते</a:t>
            </a:r>
            <a:r>
              <a:rPr lang="en-US" sz="3000" dirty="0" smtClean="0"/>
              <a:t>.</a:t>
            </a:r>
            <a:endParaRPr lang="mr-IN" sz="3000" dirty="0" smtClean="0"/>
          </a:p>
          <a:p>
            <a:pPr algn="just"/>
            <a:r>
              <a:rPr lang="hi-IN" sz="3000" dirty="0" smtClean="0"/>
              <a:t>उपनिषदांतील तत्त्वज्ञान यांना आरण्यकेट्टी म्हणतात</a:t>
            </a:r>
            <a:r>
              <a:rPr lang="mr-IN" sz="3000" dirty="0" smtClean="0"/>
              <a:t>.</a:t>
            </a:r>
            <a:endParaRPr lang="en-US" sz="3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hi-IN" sz="3600" b="1" dirty="0" smtClean="0"/>
              <a:t>वैदिक काळातील शिक्षण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algn="just"/>
            <a:r>
              <a:rPr lang="hi-IN" sz="3000" dirty="0" smtClean="0"/>
              <a:t>प्राचीन काळापासून शिक्षणाचे दोन प्रकार आढळतात</a:t>
            </a:r>
            <a:r>
              <a:rPr lang="mr-IN" sz="3000" dirty="0" smtClean="0"/>
              <a:t>.</a:t>
            </a:r>
          </a:p>
          <a:p>
            <a:pPr algn="just"/>
            <a:r>
              <a:rPr lang="hi-IN" sz="3000" dirty="0" smtClean="0"/>
              <a:t>एक प्रकार वैदिक ज्ञानाची परंपरा मुखोदगत करणे या स्वरूपाचा आहे</a:t>
            </a:r>
            <a:r>
              <a:rPr lang="mr-IN" sz="3000" dirty="0" smtClean="0"/>
              <a:t>.</a:t>
            </a:r>
          </a:p>
          <a:p>
            <a:pPr algn="just"/>
            <a:r>
              <a:rPr lang="hi-IN" sz="3000" dirty="0" smtClean="0"/>
              <a:t>दुसरा प्रकार हा चिंतन आणि मनन या स्वरूपाचा आहे आणि त्याचे प्रतीक म्हणजे उपनिषदे आहेत</a:t>
            </a:r>
            <a:r>
              <a:rPr lang="en-US" sz="3000" dirty="0" smtClean="0"/>
              <a:t>. </a:t>
            </a:r>
            <a:endParaRPr lang="mr-IN" sz="3000" dirty="0" smtClean="0"/>
          </a:p>
          <a:p>
            <a:pPr algn="just"/>
            <a:r>
              <a:rPr lang="hi-IN" sz="3000" dirty="0" smtClean="0"/>
              <a:t>ज्या ऋषींनी शिक्षणाच्या परंपरा सुरू केल्या</a:t>
            </a:r>
            <a:r>
              <a:rPr lang="en-US" sz="3000" dirty="0" smtClean="0"/>
              <a:t>. </a:t>
            </a:r>
            <a:r>
              <a:rPr lang="hi-IN" sz="3000" dirty="0" smtClean="0"/>
              <a:t>त्यांनी आपापल्या शाखा गुरुशिष्य परंपरेच्या स्वरूपात प्रस्थापित केल्या</a:t>
            </a:r>
            <a:r>
              <a:rPr lang="en-US" sz="3000" dirty="0" smtClean="0"/>
              <a:t>. </a:t>
            </a:r>
            <a:endParaRPr lang="en-US" sz="3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3600" b="1" dirty="0" smtClean="0"/>
              <a:t>वैदिक काळातील शिक्षणाची वैशिष्ट्ये 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i-IN" sz="4000" dirty="0" smtClean="0"/>
              <a:t>१</a:t>
            </a:r>
            <a:r>
              <a:rPr lang="en-US" sz="4000" dirty="0" smtClean="0"/>
              <a:t>) </a:t>
            </a:r>
            <a:r>
              <a:rPr lang="hi-IN" sz="4000" dirty="0" smtClean="0"/>
              <a:t>गुरुकुल पद्धत</a:t>
            </a:r>
            <a:endParaRPr lang="en-US" sz="4000" dirty="0" smtClean="0"/>
          </a:p>
          <a:p>
            <a:pPr>
              <a:buNone/>
            </a:pPr>
            <a:r>
              <a:rPr lang="hi-IN" sz="4000" dirty="0" smtClean="0"/>
              <a:t>२</a:t>
            </a:r>
            <a:r>
              <a:rPr lang="en-US" sz="4000" dirty="0" smtClean="0"/>
              <a:t>) </a:t>
            </a:r>
            <a:r>
              <a:rPr lang="hi-IN" sz="4000" dirty="0" smtClean="0"/>
              <a:t>उपनयन</a:t>
            </a:r>
            <a:endParaRPr lang="en-US" sz="4000" dirty="0" smtClean="0"/>
          </a:p>
          <a:p>
            <a:pPr>
              <a:buNone/>
            </a:pPr>
            <a:r>
              <a:rPr lang="hi-IN" sz="4000" dirty="0" smtClean="0"/>
              <a:t>३</a:t>
            </a:r>
            <a:r>
              <a:rPr lang="en-US" sz="4000" dirty="0" smtClean="0"/>
              <a:t>) </a:t>
            </a:r>
            <a:r>
              <a:rPr lang="hi-IN" sz="4000" dirty="0" smtClean="0"/>
              <a:t>शिष्याची नित्यकर्मे</a:t>
            </a:r>
            <a:endParaRPr lang="en-US" sz="4000" dirty="0" smtClean="0"/>
          </a:p>
          <a:p>
            <a:pPr>
              <a:buNone/>
            </a:pPr>
            <a:r>
              <a:rPr lang="hi-IN" sz="4000" dirty="0" smtClean="0"/>
              <a:t>४</a:t>
            </a:r>
            <a:r>
              <a:rPr lang="en-US" sz="4000" dirty="0" smtClean="0"/>
              <a:t>) </a:t>
            </a:r>
            <a:r>
              <a:rPr lang="hi-IN" sz="4000" dirty="0" smtClean="0"/>
              <a:t>गुरुसेवा</a:t>
            </a:r>
            <a:endParaRPr lang="en-US" sz="4000" dirty="0" smtClean="0"/>
          </a:p>
          <a:p>
            <a:pPr>
              <a:buNone/>
            </a:pPr>
            <a:r>
              <a:rPr lang="hi-IN" sz="4000" dirty="0" smtClean="0"/>
              <a:t>५</a:t>
            </a:r>
            <a:r>
              <a:rPr lang="en-US" sz="4000" dirty="0" smtClean="0"/>
              <a:t>) </a:t>
            </a:r>
            <a:r>
              <a:rPr lang="hi-IN" sz="4000" dirty="0" smtClean="0"/>
              <a:t>योग्य संस्कार</a:t>
            </a:r>
            <a:endParaRPr lang="en-US" sz="4000" dirty="0" smtClean="0"/>
          </a:p>
          <a:p>
            <a:pPr>
              <a:buNone/>
            </a:pPr>
            <a:r>
              <a:rPr lang="hi-IN" sz="4000" dirty="0" smtClean="0"/>
              <a:t>६</a:t>
            </a:r>
            <a:r>
              <a:rPr lang="en-US" sz="4000" dirty="0" smtClean="0"/>
              <a:t>) </a:t>
            </a:r>
            <a:r>
              <a:rPr lang="hi-IN" sz="4000" dirty="0" smtClean="0"/>
              <a:t>शैक्षणिक सत्र</a:t>
            </a:r>
            <a:endParaRPr lang="en-US" sz="4000" dirty="0" smtClean="0"/>
          </a:p>
          <a:p>
            <a:pPr>
              <a:buNone/>
            </a:pPr>
            <a:r>
              <a:rPr lang="hi-IN" sz="4000" dirty="0" smtClean="0"/>
              <a:t>७</a:t>
            </a:r>
            <a:r>
              <a:rPr lang="en-US" sz="4000" dirty="0" smtClean="0"/>
              <a:t>) </a:t>
            </a:r>
            <a:r>
              <a:rPr lang="hi-IN" sz="4000" dirty="0" smtClean="0"/>
              <a:t>अध्ययन व पठण</a:t>
            </a:r>
            <a:endParaRPr lang="en-US" sz="4000" dirty="0" smtClean="0"/>
          </a:p>
          <a:p>
            <a:pPr>
              <a:buNone/>
            </a:pPr>
            <a:r>
              <a:rPr lang="hi-IN" sz="4000" dirty="0" smtClean="0"/>
              <a:t>८</a:t>
            </a:r>
            <a:r>
              <a:rPr lang="en-US" sz="4000" dirty="0" smtClean="0"/>
              <a:t>) </a:t>
            </a:r>
            <a:r>
              <a:rPr lang="hi-IN" sz="4000" dirty="0" smtClean="0"/>
              <a:t>धार्मिक शिक्षणास प्रोत्साहान</a:t>
            </a:r>
            <a:endParaRPr lang="en-US" sz="4000" dirty="0" smtClean="0"/>
          </a:p>
          <a:p>
            <a:pPr>
              <a:buNone/>
            </a:pPr>
            <a:r>
              <a:rPr lang="hi-IN" sz="4000" dirty="0" smtClean="0"/>
              <a:t>९</a:t>
            </a:r>
            <a:r>
              <a:rPr lang="en-US" sz="4000" dirty="0" smtClean="0"/>
              <a:t>) </a:t>
            </a:r>
            <a:r>
              <a:rPr lang="hi-IN" sz="4000" dirty="0" smtClean="0"/>
              <a:t>बौद्धिक विकास</a:t>
            </a:r>
            <a:endParaRPr lang="en-US" sz="4000" dirty="0" smtClean="0"/>
          </a:p>
          <a:p>
            <a:pPr>
              <a:buNone/>
            </a:pPr>
            <a:r>
              <a:rPr lang="hi-IN" sz="4000" dirty="0" smtClean="0"/>
              <a:t>१०</a:t>
            </a:r>
            <a:r>
              <a:rPr lang="en-US" sz="4000" dirty="0" smtClean="0"/>
              <a:t>) </a:t>
            </a:r>
            <a:r>
              <a:rPr lang="hi-IN" sz="4000" dirty="0" smtClean="0"/>
              <a:t>बाह्य विषयांचे ज्ञान</a:t>
            </a:r>
            <a:endParaRPr lang="en-US" sz="4000" dirty="0" smtClean="0"/>
          </a:p>
          <a:p>
            <a:pPr>
              <a:buNone/>
            </a:pPr>
            <a:r>
              <a:rPr lang="hi-IN" sz="4000" dirty="0" smtClean="0"/>
              <a:t>११</a:t>
            </a:r>
            <a:r>
              <a:rPr lang="en-US" sz="4000" dirty="0" smtClean="0"/>
              <a:t>) </a:t>
            </a:r>
            <a:r>
              <a:rPr lang="hi-IN" sz="4000" dirty="0" smtClean="0"/>
              <a:t>स्त्री शिक्षण</a:t>
            </a:r>
            <a:r>
              <a:rPr lang="en-US" sz="4000" dirty="0" smtClean="0"/>
              <a:t>.</a:t>
            </a:r>
          </a:p>
          <a:p>
            <a:pPr>
              <a:buNone/>
            </a:pPr>
            <a:r>
              <a:rPr lang="hi-IN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3600" b="1" dirty="0" smtClean="0"/>
              <a:t>बौद्ध काळातील शिक्षण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 </a:t>
            </a:r>
            <a:r>
              <a:rPr lang="hi-IN" sz="2800" dirty="0" smtClean="0"/>
              <a:t>इ</a:t>
            </a:r>
            <a:r>
              <a:rPr lang="en-US" sz="2800" dirty="0" smtClean="0"/>
              <a:t>. </a:t>
            </a:r>
            <a:r>
              <a:rPr lang="hi-IN" sz="2800" dirty="0" smtClean="0"/>
              <a:t>स</a:t>
            </a:r>
            <a:r>
              <a:rPr lang="en-US" sz="2800" dirty="0" smtClean="0"/>
              <a:t>. </a:t>
            </a:r>
            <a:r>
              <a:rPr lang="hi-IN" sz="2800" dirty="0" smtClean="0"/>
              <a:t>पूर्व ५६३ मध्ये भगवान बुद्ध </a:t>
            </a:r>
            <a:r>
              <a:rPr lang="hi-IN" sz="2800" dirty="0" smtClean="0"/>
              <a:t>अवतरले</a:t>
            </a:r>
            <a:r>
              <a:rPr lang="en-US" sz="2800" dirty="0" smtClean="0"/>
              <a:t>.</a:t>
            </a:r>
          </a:p>
          <a:p>
            <a:pPr algn="just"/>
            <a:r>
              <a:rPr lang="hi-IN" sz="2800" dirty="0" smtClean="0"/>
              <a:t>त्यांनी उपयुक्त दोषांप्रती प्रतिक्रिया स्वरूप एक सुधारणावादी धर्माला जन्म </a:t>
            </a:r>
            <a:r>
              <a:rPr lang="hi-IN" sz="2800" dirty="0" smtClean="0"/>
              <a:t>दिला</a:t>
            </a:r>
            <a:r>
              <a:rPr lang="en-US" sz="2800" dirty="0" smtClean="0"/>
              <a:t> </a:t>
            </a:r>
            <a:r>
              <a:rPr lang="hi-IN" sz="2800" dirty="0" smtClean="0"/>
              <a:t>ज्याला</a:t>
            </a:r>
            <a:r>
              <a:rPr lang="en-US" sz="2800" dirty="0" smtClean="0"/>
              <a:t> </a:t>
            </a:r>
            <a:r>
              <a:rPr lang="en-US" sz="2800" dirty="0" smtClean="0"/>
              <a:t>‘</a:t>
            </a:r>
            <a:r>
              <a:rPr lang="hi-IN" sz="2800" dirty="0" smtClean="0"/>
              <a:t>बौद्ध</a:t>
            </a:r>
            <a:r>
              <a:rPr lang="en-US" sz="2800" dirty="0" smtClean="0"/>
              <a:t>’</a:t>
            </a:r>
            <a:r>
              <a:rPr lang="hi-IN" sz="2800" dirty="0" smtClean="0"/>
              <a:t> </a:t>
            </a:r>
            <a:r>
              <a:rPr lang="hi-IN" sz="2800" dirty="0" smtClean="0"/>
              <a:t>धर्म असे </a:t>
            </a:r>
            <a:r>
              <a:rPr lang="hi-IN" sz="2800" dirty="0" smtClean="0"/>
              <a:t>म्हणतात</a:t>
            </a:r>
            <a:r>
              <a:rPr lang="en-US" sz="2800" dirty="0" smtClean="0"/>
              <a:t>.</a:t>
            </a:r>
          </a:p>
          <a:p>
            <a:pPr algn="just"/>
            <a:r>
              <a:rPr lang="hi-IN" sz="2800" dirty="0" smtClean="0"/>
              <a:t>वैदिक धर्मातील दोष दूर करून त्यातील नीतिमत्ता आणि शांती</a:t>
            </a:r>
            <a:r>
              <a:rPr lang="en-US" sz="2800" dirty="0" smtClean="0"/>
              <a:t>, </a:t>
            </a:r>
            <a:r>
              <a:rPr lang="hi-IN" sz="2800" dirty="0" smtClean="0"/>
              <a:t>दया</a:t>
            </a:r>
            <a:r>
              <a:rPr lang="en-US" sz="2800" dirty="0" smtClean="0"/>
              <a:t>, </a:t>
            </a:r>
            <a:r>
              <a:rPr lang="hi-IN" sz="2800" dirty="0" smtClean="0"/>
              <a:t>अहिंसा इ</a:t>
            </a:r>
            <a:r>
              <a:rPr lang="en-US" sz="2800" dirty="0" smtClean="0"/>
              <a:t>. </a:t>
            </a:r>
            <a:r>
              <a:rPr lang="hi-IN" sz="2800" dirty="0" smtClean="0"/>
              <a:t>मूल्यांवर </a:t>
            </a:r>
            <a:r>
              <a:rPr lang="hi-IN" sz="2800" dirty="0" smtClean="0"/>
              <a:t>भर</a:t>
            </a:r>
            <a:r>
              <a:rPr lang="en-US" sz="2800" dirty="0" smtClean="0"/>
              <a:t>.</a:t>
            </a:r>
          </a:p>
          <a:p>
            <a:pPr algn="just"/>
            <a:r>
              <a:rPr lang="hi-IN" sz="2800" dirty="0" smtClean="0"/>
              <a:t>शिक्षणातून आचार संपन्न व्यक्तिमत्त्व निर्माण करण्याचा प्रयत्न होत होता</a:t>
            </a:r>
            <a:r>
              <a:rPr lang="en-US" sz="2800" dirty="0" smtClean="0"/>
              <a:t>, </a:t>
            </a:r>
            <a:r>
              <a:rPr lang="hi-IN" sz="2800" dirty="0" smtClean="0"/>
              <a:t>कारण शंभर विचारांपेक्षा एक आचार श्रेष्ठ असतो</a:t>
            </a:r>
            <a:r>
              <a:rPr lang="en-US" sz="2800" dirty="0" smtClean="0"/>
              <a:t>.' </a:t>
            </a:r>
            <a:r>
              <a:rPr lang="hi-IN" sz="2800" dirty="0" smtClean="0"/>
              <a:t>याला स्थान </a:t>
            </a:r>
            <a:r>
              <a:rPr lang="hi-IN" sz="2800" dirty="0" smtClean="0"/>
              <a:t>होते</a:t>
            </a:r>
            <a:r>
              <a:rPr lang="en-US" sz="2800" dirty="0" smtClean="0"/>
              <a:t>.</a:t>
            </a:r>
          </a:p>
          <a:p>
            <a:pPr algn="just"/>
            <a:r>
              <a:rPr lang="hi-IN" sz="2800" dirty="0" smtClean="0"/>
              <a:t>बौद्धकालीन </a:t>
            </a:r>
            <a:r>
              <a:rPr lang="hi-IN" sz="2800" dirty="0" smtClean="0"/>
              <a:t>शिक्षणाचा प्रमुख हेतू निर्वाणप्राप्ती आणि बौद्ध धर्माचा प्रसार करणे हा </a:t>
            </a:r>
            <a:r>
              <a:rPr lang="hi-IN" sz="2800" dirty="0" smtClean="0"/>
              <a:t>होता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3600" b="1" dirty="0" smtClean="0"/>
              <a:t>बौद्ध काळातील शिक्षण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/>
          <a:lstStyle/>
          <a:p>
            <a:pPr algn="just"/>
            <a:r>
              <a:rPr lang="hi-IN" sz="3000" dirty="0" smtClean="0"/>
              <a:t>शिक्षणासाठी मठ व विहार </a:t>
            </a:r>
            <a:r>
              <a:rPr lang="mr-IN" sz="3000" dirty="0" smtClean="0"/>
              <a:t>होते.</a:t>
            </a:r>
          </a:p>
          <a:p>
            <a:pPr algn="just"/>
            <a:r>
              <a:rPr lang="hi-IN" sz="3000" dirty="0" smtClean="0"/>
              <a:t>भिक्षू मठात वास्तव्य </a:t>
            </a:r>
            <a:r>
              <a:rPr lang="hi-IN" sz="3000" dirty="0" smtClean="0"/>
              <a:t>करीत</a:t>
            </a:r>
            <a:r>
              <a:rPr lang="mr-IN" sz="3000" dirty="0" smtClean="0"/>
              <a:t>.</a:t>
            </a:r>
          </a:p>
          <a:p>
            <a:pPr algn="just"/>
            <a:r>
              <a:rPr lang="hi-IN" sz="3000" dirty="0" smtClean="0"/>
              <a:t>भिक्षूच्या </a:t>
            </a:r>
            <a:r>
              <a:rPr lang="hi-IN" sz="3000" dirty="0" smtClean="0"/>
              <a:t>संघटनेस संघ म्हणत</a:t>
            </a:r>
            <a:r>
              <a:rPr lang="en-US" sz="3000" dirty="0" smtClean="0"/>
              <a:t>, </a:t>
            </a:r>
            <a:r>
              <a:rPr lang="hi-IN" sz="3000" dirty="0" smtClean="0"/>
              <a:t>शिक्षण संघ जीवनातून </a:t>
            </a:r>
            <a:r>
              <a:rPr lang="hi-IN" sz="3000" dirty="0" smtClean="0"/>
              <a:t>मिळे</a:t>
            </a:r>
            <a:r>
              <a:rPr lang="mr-IN" sz="3000" dirty="0" smtClean="0"/>
              <a:t>.</a:t>
            </a:r>
          </a:p>
          <a:p>
            <a:pPr algn="just"/>
            <a:r>
              <a:rPr lang="hi-IN" sz="3000" dirty="0" smtClean="0"/>
              <a:t>मठ व विहार शिक्षणाची केंद्रे होती</a:t>
            </a:r>
            <a:r>
              <a:rPr lang="en-US" sz="3000" dirty="0" smtClean="0"/>
              <a:t>.</a:t>
            </a:r>
            <a:endParaRPr lang="mr-IN" sz="3000" dirty="0" smtClean="0"/>
          </a:p>
          <a:p>
            <a:pPr algn="just"/>
            <a:r>
              <a:rPr lang="hi-IN" sz="3000" dirty="0" smtClean="0"/>
              <a:t>विद्यापीठात जादूविद्या</a:t>
            </a:r>
            <a:r>
              <a:rPr lang="en-US" sz="3000" dirty="0" smtClean="0"/>
              <a:t>, </a:t>
            </a:r>
            <a:r>
              <a:rPr lang="hi-IN" sz="3000" dirty="0" smtClean="0"/>
              <a:t>धनुर्विद्या</a:t>
            </a:r>
            <a:r>
              <a:rPr lang="en-US" sz="3000" dirty="0" smtClean="0"/>
              <a:t>, </a:t>
            </a:r>
            <a:r>
              <a:rPr lang="hi-IN" sz="3000" dirty="0" smtClean="0"/>
              <a:t>सर्पविद्या</a:t>
            </a:r>
            <a:r>
              <a:rPr lang="en-US" sz="3000" dirty="0" smtClean="0"/>
              <a:t>, </a:t>
            </a:r>
            <a:r>
              <a:rPr lang="hi-IN" sz="3000" dirty="0" smtClean="0"/>
              <a:t>ज्योतिष आणि वैद्यक इ</a:t>
            </a:r>
            <a:r>
              <a:rPr lang="en-US" sz="3000" dirty="0" smtClean="0"/>
              <a:t>. </a:t>
            </a:r>
            <a:r>
              <a:rPr lang="hi-IN" sz="3000" dirty="0" smtClean="0"/>
              <a:t>विद्या</a:t>
            </a:r>
            <a:r>
              <a:rPr lang="hi-IN" sz="3000" dirty="0" smtClean="0"/>
              <a:t> शिकविल्या जात </a:t>
            </a:r>
            <a:r>
              <a:rPr lang="hi-IN" sz="3000" dirty="0" smtClean="0"/>
              <a:t>असत</a:t>
            </a:r>
            <a:r>
              <a:rPr lang="mr-IN" sz="3000" dirty="0" smtClean="0"/>
              <a:t>.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i-IN" sz="3600" b="1" dirty="0" smtClean="0"/>
              <a:t>बौद्ध काळातील शिक्षणाचे विविध केंद्रे किंवा विद्यापीठे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hi-IN" dirty="0" smtClean="0"/>
              <a:t>अ</a:t>
            </a:r>
            <a:r>
              <a:rPr lang="en-US" dirty="0" smtClean="0"/>
              <a:t>) </a:t>
            </a:r>
            <a:r>
              <a:rPr lang="hi-IN" dirty="0" smtClean="0"/>
              <a:t>वलभी विद्यापीठ</a:t>
            </a:r>
            <a:endParaRPr lang="en-US" sz="2800" dirty="0" smtClean="0"/>
          </a:p>
          <a:p>
            <a:pPr>
              <a:lnSpc>
                <a:spcPct val="150000"/>
              </a:lnSpc>
              <a:buNone/>
            </a:pPr>
            <a:r>
              <a:rPr lang="hi-IN" sz="2800" dirty="0" smtClean="0"/>
              <a:t>ब</a:t>
            </a:r>
            <a:r>
              <a:rPr lang="en-US" sz="2800" dirty="0" smtClean="0"/>
              <a:t>) </a:t>
            </a:r>
            <a:r>
              <a:rPr lang="hi-IN" sz="2800" dirty="0" smtClean="0"/>
              <a:t>विक्रमशिला विद्यापीठ</a:t>
            </a:r>
            <a:endParaRPr lang="en-US" sz="2800" dirty="0" smtClean="0"/>
          </a:p>
          <a:p>
            <a:pPr>
              <a:lnSpc>
                <a:spcPct val="150000"/>
              </a:lnSpc>
              <a:buNone/>
            </a:pPr>
            <a:r>
              <a:rPr lang="hi-IN" sz="2800" dirty="0" smtClean="0"/>
              <a:t>क</a:t>
            </a:r>
            <a:r>
              <a:rPr lang="en-US" sz="2800" dirty="0" smtClean="0"/>
              <a:t>) </a:t>
            </a:r>
            <a:r>
              <a:rPr lang="hi-IN" sz="2800" dirty="0" smtClean="0"/>
              <a:t>जगदला विद्यापीठ</a:t>
            </a:r>
            <a:endParaRPr lang="en-US" sz="2800" dirty="0" smtClean="0"/>
          </a:p>
          <a:p>
            <a:pPr>
              <a:lnSpc>
                <a:spcPct val="150000"/>
              </a:lnSpc>
              <a:buNone/>
            </a:pPr>
            <a:r>
              <a:rPr lang="hi-IN" sz="2800" dirty="0" smtClean="0"/>
              <a:t>ड</a:t>
            </a:r>
            <a:r>
              <a:rPr lang="en-US" sz="2800" dirty="0" smtClean="0"/>
              <a:t>) </a:t>
            </a:r>
            <a:r>
              <a:rPr lang="hi-IN" sz="2800" dirty="0" smtClean="0"/>
              <a:t>मिथिला विद्यापीठ</a:t>
            </a:r>
            <a:endParaRPr lang="en-US" sz="2800" dirty="0" smtClean="0"/>
          </a:p>
          <a:p>
            <a:pPr>
              <a:lnSpc>
                <a:spcPct val="150000"/>
              </a:lnSpc>
              <a:buNone/>
            </a:pPr>
            <a:r>
              <a:rPr lang="hi-IN" sz="2800" dirty="0" smtClean="0"/>
              <a:t>इ</a:t>
            </a:r>
            <a:r>
              <a:rPr lang="en-US" sz="2800" dirty="0" smtClean="0"/>
              <a:t>) </a:t>
            </a:r>
            <a:r>
              <a:rPr lang="hi-IN" sz="2800" dirty="0" smtClean="0"/>
              <a:t>नदिया</a:t>
            </a:r>
            <a:r>
              <a:rPr lang="en-US" sz="2800" dirty="0" smtClean="0"/>
              <a:t> (</a:t>
            </a:r>
            <a:r>
              <a:rPr lang="hi-IN" sz="2800" dirty="0" smtClean="0"/>
              <a:t>नवन्दीप</a:t>
            </a:r>
            <a:r>
              <a:rPr lang="en-US" sz="2800" dirty="0" smtClean="0"/>
              <a:t>) </a:t>
            </a:r>
            <a:r>
              <a:rPr lang="hi-IN" sz="2800" dirty="0" smtClean="0"/>
              <a:t>विद्यापीठ</a:t>
            </a:r>
            <a:endParaRPr lang="en-US" sz="2800" dirty="0" smtClean="0"/>
          </a:p>
          <a:p>
            <a:pPr>
              <a:lnSpc>
                <a:spcPct val="150000"/>
              </a:lnSpc>
              <a:buNone/>
            </a:pPr>
            <a:r>
              <a:rPr lang="hi-IN" sz="2800" dirty="0" smtClean="0"/>
              <a:t>ई</a:t>
            </a:r>
            <a:r>
              <a:rPr lang="en-US" sz="2800" dirty="0" smtClean="0"/>
              <a:t>) </a:t>
            </a:r>
            <a:r>
              <a:rPr lang="hi-IN" sz="2800" dirty="0" smtClean="0"/>
              <a:t>नालंदा विद्यापीठ</a:t>
            </a:r>
            <a:endParaRPr lang="en-US" sz="28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3600" b="1" dirty="0" smtClean="0"/>
              <a:t>मुस्लिम काळातील शिक्षण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i-IN" sz="3000" dirty="0" smtClean="0"/>
              <a:t>वैदिक व बौद्ध काळातील शिक्षणाचे ध्येय ही संस्कृती संक्रमन </a:t>
            </a:r>
            <a:r>
              <a:rPr lang="hi-IN" sz="3000" dirty="0" smtClean="0"/>
              <a:t>होते</a:t>
            </a:r>
            <a:r>
              <a:rPr lang="hi-IN" sz="3000" dirty="0" smtClean="0"/>
              <a:t> तेच ध्येय मुस्लिमांच्या शिक्षणात दिसून येते</a:t>
            </a:r>
            <a:r>
              <a:rPr lang="en-US" sz="3000" dirty="0" smtClean="0"/>
              <a:t>. </a:t>
            </a:r>
            <a:endParaRPr lang="mr-IN" sz="3000" dirty="0" smtClean="0"/>
          </a:p>
          <a:p>
            <a:pPr algn="just"/>
            <a:r>
              <a:rPr lang="hi-IN" sz="3000" dirty="0" smtClean="0"/>
              <a:t>शिक्षणातून इस्लाम संस्कृतीचे जतन तसेच संवर्धन करण्याचे काम </a:t>
            </a:r>
            <a:r>
              <a:rPr lang="mr-IN" sz="3000" dirty="0" smtClean="0"/>
              <a:t>केले जात असत.</a:t>
            </a:r>
          </a:p>
          <a:p>
            <a:pPr algn="just"/>
            <a:r>
              <a:rPr lang="hi-IN" sz="3000" dirty="0" smtClean="0"/>
              <a:t>मुस्लिम कालीन शिक्षणाचा आधार धर्म होता</a:t>
            </a:r>
            <a:r>
              <a:rPr lang="en-US" sz="3000" dirty="0" smtClean="0"/>
              <a:t>.</a:t>
            </a:r>
          </a:p>
          <a:p>
            <a:pPr algn="just"/>
            <a:r>
              <a:rPr lang="hi-IN" sz="3000" dirty="0" smtClean="0"/>
              <a:t>मशिदीचे जाळे जसेजसे पसरू लागले तसतसे मशिदीलाच जोडून शाळाही निघू </a:t>
            </a:r>
            <a:r>
              <a:rPr lang="hi-IN" sz="3000" dirty="0" smtClean="0"/>
              <a:t>लागल्या</a:t>
            </a:r>
            <a:r>
              <a:rPr lang="mr-IN" sz="3000" dirty="0" smtClean="0"/>
              <a:t>.</a:t>
            </a:r>
          </a:p>
          <a:p>
            <a:pPr algn="just"/>
            <a:r>
              <a:rPr lang="hi-IN" sz="3000" dirty="0" smtClean="0"/>
              <a:t>शाळा</a:t>
            </a:r>
            <a:r>
              <a:rPr lang="en-US" sz="3000" dirty="0" smtClean="0"/>
              <a:t>, </a:t>
            </a:r>
            <a:r>
              <a:rPr lang="hi-IN" sz="3000" dirty="0" smtClean="0"/>
              <a:t>मशिदींना जोडून असल्यामुळे मुलांच्या मशिदीत चालत असणारे धार्मिक संस्कार</a:t>
            </a:r>
            <a:r>
              <a:rPr lang="en-US" sz="3000" dirty="0" smtClean="0"/>
              <a:t>, </a:t>
            </a:r>
            <a:r>
              <a:rPr lang="hi-IN" sz="3000" dirty="0" smtClean="0"/>
              <a:t>व्यवहार नेहमी पाहण्यात येत व त्यांचा संस्कारही त्यांच्यावर होत असे</a:t>
            </a:r>
            <a:r>
              <a:rPr lang="en-US" sz="30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i-IN" sz="3600" b="1" dirty="0" smtClean="0"/>
              <a:t>मुस्लिमकालीन शिक्षणाची केंद्रे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i-IN" dirty="0" smtClean="0"/>
              <a:t>दिल्ली</a:t>
            </a:r>
            <a:endParaRPr lang="mr-IN" dirty="0" smtClean="0"/>
          </a:p>
          <a:p>
            <a:r>
              <a:rPr lang="hi-IN" dirty="0" smtClean="0"/>
              <a:t>अजमेर</a:t>
            </a:r>
            <a:endParaRPr lang="mr-IN" dirty="0" smtClean="0"/>
          </a:p>
          <a:p>
            <a:r>
              <a:rPr lang="hi-IN" dirty="0" smtClean="0"/>
              <a:t>आग्रा</a:t>
            </a:r>
            <a:endParaRPr lang="mr-IN" dirty="0" smtClean="0"/>
          </a:p>
          <a:p>
            <a:r>
              <a:rPr lang="hi-IN" dirty="0" smtClean="0"/>
              <a:t>लाहोर</a:t>
            </a:r>
            <a:endParaRPr lang="mr-IN" dirty="0" smtClean="0"/>
          </a:p>
          <a:p>
            <a:r>
              <a:rPr lang="hi-IN" dirty="0" smtClean="0"/>
              <a:t>मुलतान</a:t>
            </a:r>
            <a:endParaRPr lang="mr-IN" dirty="0" smtClean="0"/>
          </a:p>
          <a:p>
            <a:r>
              <a:rPr lang="hi-IN" dirty="0" smtClean="0"/>
              <a:t>मुर्शिदाबाद</a:t>
            </a:r>
            <a:endParaRPr lang="mr-IN" dirty="0" smtClean="0"/>
          </a:p>
          <a:p>
            <a:r>
              <a:rPr lang="hi-IN" dirty="0" smtClean="0"/>
              <a:t>जौनपूर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1066</Words>
  <Application>Microsoft Office PowerPoint</Application>
  <PresentationFormat>On-screen Show (4:3)</PresentationFormat>
  <Paragraphs>276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प्रकरण २. शिक्षणाचा ऐतिहासिक आढावा _______________________  </vt:lpstr>
      <vt:lpstr>वैदिक काळातील शिक्षण </vt:lpstr>
      <vt:lpstr>वैदिक काळातील शिक्षण </vt:lpstr>
      <vt:lpstr>वैदिक काळातील शिक्षणाची वैशिष्ट्ये </vt:lpstr>
      <vt:lpstr>बौद्ध काळातील शिक्षण </vt:lpstr>
      <vt:lpstr>बौद्ध काळातील शिक्षण </vt:lpstr>
      <vt:lpstr>बौद्ध काळातील शिक्षणाचे विविध केंद्रे किंवा विद्यापीठे</vt:lpstr>
      <vt:lpstr>मुस्लिम काळातील शिक्षण</vt:lpstr>
      <vt:lpstr>मुस्लिमकालीन शिक्षणाची केंद्रे</vt:lpstr>
      <vt:lpstr>भारतातील प्रमुख शैक्षणिक आयोग / समित्या</vt:lpstr>
      <vt:lpstr>Slide 11</vt:lpstr>
      <vt:lpstr>Slide 12</vt:lpstr>
      <vt:lpstr>Slide 13</vt:lpstr>
      <vt:lpstr>Slide 14</vt:lpstr>
      <vt:lpstr>Slide 15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प्रकरण २. शिक्षणाचा ऐतिहासिक आढावा _______________________  </dc:title>
  <dc:creator>Dhruv</dc:creator>
  <cp:lastModifiedBy>shree</cp:lastModifiedBy>
  <cp:revision>11</cp:revision>
  <dcterms:created xsi:type="dcterms:W3CDTF">2006-08-16T00:00:00Z</dcterms:created>
  <dcterms:modified xsi:type="dcterms:W3CDTF">2020-09-09T14:57:36Z</dcterms:modified>
</cp:coreProperties>
</file>